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ÄMI" initials="S" lastIdx="1" clrIdx="0">
    <p:extLst>
      <p:ext uri="{19B8F6BF-5375-455C-9EA6-DF929625EA0E}">
        <p15:presenceInfo xmlns:p15="http://schemas.microsoft.com/office/powerpoint/2012/main" userId="SÄM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76" autoAdjust="0"/>
    <p:restoredTop sz="94660"/>
  </p:normalViewPr>
  <p:slideViewPr>
    <p:cSldViewPr snapToGrid="0">
      <p:cViewPr varScale="1">
        <p:scale>
          <a:sx n="77" d="100"/>
          <a:sy n="77" d="100"/>
        </p:scale>
        <p:origin x="126"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978856-ABE6-4C6B-A152-A0C395EC2AF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E41BB94-F10F-47D1-9D61-A6FC3D5559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BA2C503-2A40-4CED-9F89-B9AB70899C86}"/>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5" name="Fußzeilenplatzhalter 4">
            <a:extLst>
              <a:ext uri="{FF2B5EF4-FFF2-40B4-BE49-F238E27FC236}">
                <a16:creationId xmlns:a16="http://schemas.microsoft.com/office/drawing/2014/main" id="{249E6B05-4D54-43C6-9FB8-90CD71A8774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D92049C-142F-4DA2-B572-6425A85BCB05}"/>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220710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F5A3D0-B7F4-42EB-885A-F142B9955C7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562F70E-F07E-4943-B7A8-7A05EA9FB1A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46D0B7C-27DA-4277-94F0-4180420827EF}"/>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5" name="Fußzeilenplatzhalter 4">
            <a:extLst>
              <a:ext uri="{FF2B5EF4-FFF2-40B4-BE49-F238E27FC236}">
                <a16:creationId xmlns:a16="http://schemas.microsoft.com/office/drawing/2014/main" id="{66897F40-C7A8-4153-8D25-BCBB4ACCB7F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80A76F-A1D5-4F6A-85BC-07510C48F0DD}"/>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1534818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7DFDCF1-E878-4088-B0E0-B0FFB0459DD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9D65B730-52B4-460C-9720-1DE05A22827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9896664-F049-4481-A457-5F58BFB1DA11}"/>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5" name="Fußzeilenplatzhalter 4">
            <a:extLst>
              <a:ext uri="{FF2B5EF4-FFF2-40B4-BE49-F238E27FC236}">
                <a16:creationId xmlns:a16="http://schemas.microsoft.com/office/drawing/2014/main" id="{BC1896EA-9C4E-4AC8-ACC9-4A0AEF72D5D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2A023E3-5711-470E-86E6-F031BC1B6E72}"/>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146672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F71F84-30E9-48B6-B0CB-200A3877EEF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915BB9D-E0BD-445D-B659-DE00B8D1318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C479A18-3673-4454-9C1A-50EDB04E4C2C}"/>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5" name="Fußzeilenplatzhalter 4">
            <a:extLst>
              <a:ext uri="{FF2B5EF4-FFF2-40B4-BE49-F238E27FC236}">
                <a16:creationId xmlns:a16="http://schemas.microsoft.com/office/drawing/2014/main" id="{D1B908AC-296A-4634-B541-75052EBAEFA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5A10CB0-582A-4E21-B8FD-C23ED3B3F2A7}"/>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2135140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FB264C-B638-4CDE-B941-EDA990EBBE8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437C33D-F60B-49F2-A9F2-9945EAA7EE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8566CBB-2561-4AE9-8CB6-B4B27114BBC6}"/>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5" name="Fußzeilenplatzhalter 4">
            <a:extLst>
              <a:ext uri="{FF2B5EF4-FFF2-40B4-BE49-F238E27FC236}">
                <a16:creationId xmlns:a16="http://schemas.microsoft.com/office/drawing/2014/main" id="{CC8AF1D1-2DBA-4FE3-A0E1-E2FDF71B709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83DC9E7-1B2F-48E8-8406-7B4BC3FA3ED9}"/>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116402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A472A-4042-4507-A53F-F1A6A7D218E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E1E5BD7-8622-4B8A-AA71-194CD493CD7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83C55C1-AE12-4C88-BDA0-EB692BF2430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AC425D4-78AC-4705-A482-B207DA480D70}"/>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6" name="Fußzeilenplatzhalter 5">
            <a:extLst>
              <a:ext uri="{FF2B5EF4-FFF2-40B4-BE49-F238E27FC236}">
                <a16:creationId xmlns:a16="http://schemas.microsoft.com/office/drawing/2014/main" id="{55FA7023-0095-4219-8C91-361C933245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BC862A2-A1E8-4184-9F9D-ED3C4A027338}"/>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264049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CD6C-A5D6-4E17-ADDE-A12F7B209CE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A2715DA-0B66-4F89-8AA3-EEE6E9C205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0311C43-6B6C-4751-8C1A-2C4125F0AEE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275106E-912D-4189-8BF5-A8C7B5502B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727E7EE-5C36-4C5F-8D66-4F8E7BFBA72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C2D0FFB-F6D0-4038-A593-D7CD458B1A54}"/>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8" name="Fußzeilenplatzhalter 7">
            <a:extLst>
              <a:ext uri="{FF2B5EF4-FFF2-40B4-BE49-F238E27FC236}">
                <a16:creationId xmlns:a16="http://schemas.microsoft.com/office/drawing/2014/main" id="{618B570B-8B2A-4592-A897-6EFED4B67C9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699A2C7-183E-42EB-AE13-670756600736}"/>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187389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87170-9EE5-4238-B8BF-8B62825694C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F7999CC-40DA-4872-A0DC-A576518B6127}"/>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4" name="Fußzeilenplatzhalter 3">
            <a:extLst>
              <a:ext uri="{FF2B5EF4-FFF2-40B4-BE49-F238E27FC236}">
                <a16:creationId xmlns:a16="http://schemas.microsoft.com/office/drawing/2014/main" id="{CA5360B3-4710-4157-802F-1EF2760D8B2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AE45499-3411-4D87-B930-50BA85A9A713}"/>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161143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603873C-83E6-4B0A-91BD-08A2B1004ABB}"/>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3" name="Fußzeilenplatzhalter 2">
            <a:extLst>
              <a:ext uri="{FF2B5EF4-FFF2-40B4-BE49-F238E27FC236}">
                <a16:creationId xmlns:a16="http://schemas.microsoft.com/office/drawing/2014/main" id="{477F249F-0691-4D6F-B03E-96F6713622D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548B3B5-13E3-45FA-B0E4-3AE4C713A48C}"/>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384136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0A70DA-030B-4371-B2D8-6D9FBD9503C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37A660C-D9DE-4FEC-86C6-34924DA02B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7347B9D-5644-4C04-B7D1-B954EC645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4B754DE-53F7-468B-8B79-4234963B4AE8}"/>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6" name="Fußzeilenplatzhalter 5">
            <a:extLst>
              <a:ext uri="{FF2B5EF4-FFF2-40B4-BE49-F238E27FC236}">
                <a16:creationId xmlns:a16="http://schemas.microsoft.com/office/drawing/2014/main" id="{45CB29BD-066A-46C9-9DF7-B479969955A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4477EC-CA56-48D0-8660-BFD93FAB5BB5}"/>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412570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C00AD2-0F58-47DB-B8ED-7D7C76244B5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B4D3AD8-3531-46A2-B970-459FDE0C7A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F0DBDC3-FC5A-4B87-8D8D-6DE5EBC395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2613E24-64E8-4BD3-9C76-87F0B8700C76}"/>
              </a:ext>
            </a:extLst>
          </p:cNvPr>
          <p:cNvSpPr>
            <a:spLocks noGrp="1"/>
          </p:cNvSpPr>
          <p:nvPr>
            <p:ph type="dt" sz="half" idx="10"/>
          </p:nvPr>
        </p:nvSpPr>
        <p:spPr/>
        <p:txBody>
          <a:bodyPr/>
          <a:lstStyle/>
          <a:p>
            <a:fld id="{863B943B-E9B9-48B9-8452-E65E88C819B1}" type="datetimeFigureOut">
              <a:rPr lang="de-DE" smtClean="0"/>
              <a:t>11.08.2018</a:t>
            </a:fld>
            <a:endParaRPr lang="de-DE"/>
          </a:p>
        </p:txBody>
      </p:sp>
      <p:sp>
        <p:nvSpPr>
          <p:cNvPr id="6" name="Fußzeilenplatzhalter 5">
            <a:extLst>
              <a:ext uri="{FF2B5EF4-FFF2-40B4-BE49-F238E27FC236}">
                <a16:creationId xmlns:a16="http://schemas.microsoft.com/office/drawing/2014/main" id="{FF746F83-9A1C-4982-B396-92E73BE6237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D408844-2330-4CC0-BC81-B289BD72A1D5}"/>
              </a:ext>
            </a:extLst>
          </p:cNvPr>
          <p:cNvSpPr>
            <a:spLocks noGrp="1"/>
          </p:cNvSpPr>
          <p:nvPr>
            <p:ph type="sldNum" sz="quarter" idx="12"/>
          </p:nvPr>
        </p:nvSpPr>
        <p:spPr/>
        <p:txBody>
          <a:bodyPr/>
          <a:lstStyle/>
          <a:p>
            <a:fld id="{F52CFF8B-0EB7-4CE9-854B-BC5E1E3F0A08}" type="slidenum">
              <a:rPr lang="de-DE" smtClean="0"/>
              <a:t>‹Nr.›</a:t>
            </a:fld>
            <a:endParaRPr lang="de-DE"/>
          </a:p>
        </p:txBody>
      </p:sp>
    </p:spTree>
    <p:extLst>
      <p:ext uri="{BB962C8B-B14F-4D97-AF65-F5344CB8AC3E}">
        <p14:creationId xmlns:p14="http://schemas.microsoft.com/office/powerpoint/2010/main" val="143048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07880C4-521D-42F1-8F82-9585355597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EB29D9E-850B-400B-8264-D84104117E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DB8558-A85E-4F8E-AEBD-BCF939B14D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B943B-E9B9-48B9-8452-E65E88C819B1}" type="datetimeFigureOut">
              <a:rPr lang="de-DE" smtClean="0"/>
              <a:t>11.08.2018</a:t>
            </a:fld>
            <a:endParaRPr lang="de-DE"/>
          </a:p>
        </p:txBody>
      </p:sp>
      <p:sp>
        <p:nvSpPr>
          <p:cNvPr id="5" name="Fußzeilenplatzhalter 4">
            <a:extLst>
              <a:ext uri="{FF2B5EF4-FFF2-40B4-BE49-F238E27FC236}">
                <a16:creationId xmlns:a16="http://schemas.microsoft.com/office/drawing/2014/main" id="{2A902C85-4284-415D-A6CB-5501A95FCF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1F07F72-7E0F-4E2B-97C8-DC172AE98D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CFF8B-0EB7-4CE9-854B-BC5E1E3F0A08}" type="slidenum">
              <a:rPr lang="de-DE" smtClean="0"/>
              <a:t>‹Nr.›</a:t>
            </a:fld>
            <a:endParaRPr lang="de-DE"/>
          </a:p>
        </p:txBody>
      </p:sp>
    </p:spTree>
    <p:extLst>
      <p:ext uri="{BB962C8B-B14F-4D97-AF65-F5344CB8AC3E}">
        <p14:creationId xmlns:p14="http://schemas.microsoft.com/office/powerpoint/2010/main" val="2489991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A3D75F1-A12F-47B4-848F-534AD9ABB01E}"/>
              </a:ext>
            </a:extLst>
          </p:cNvPr>
          <p:cNvSpPr>
            <a:spLocks noGrp="1"/>
          </p:cNvSpPr>
          <p:nvPr>
            <p:ph idx="1"/>
          </p:nvPr>
        </p:nvSpPr>
        <p:spPr>
          <a:xfrm>
            <a:off x="838200" y="92052"/>
            <a:ext cx="10515600" cy="5847179"/>
          </a:xfrm>
        </p:spPr>
        <p:txBody>
          <a:bodyPr>
            <a:normAutofit fontScale="77500" lnSpcReduction="20000"/>
          </a:bodyPr>
          <a:lstStyle/>
          <a:p>
            <a:r>
              <a:rPr lang="de-DE" u="sng" dirty="0">
                <a:solidFill>
                  <a:schemeClr val="bg1"/>
                </a:solidFill>
              </a:rPr>
              <a:t>5</a:t>
            </a:r>
            <a:r>
              <a:rPr lang="de-DE" dirty="0">
                <a:solidFill>
                  <a:schemeClr val="bg1"/>
                </a:solidFill>
              </a:rPr>
              <a:t> Und ich sprach: Ach, HERR, Gott des Himmels, du großer und furchtbarer Gott, der den Bund und die Gnade denen bewahrt, die ihn lieben und seine Gebote bewahren!</a:t>
            </a:r>
          </a:p>
          <a:p>
            <a:r>
              <a:rPr lang="de-DE" u="sng" dirty="0">
                <a:solidFill>
                  <a:schemeClr val="bg1"/>
                </a:solidFill>
              </a:rPr>
              <a:t>6</a:t>
            </a:r>
            <a:r>
              <a:rPr lang="de-DE" dirty="0">
                <a:solidFill>
                  <a:schemeClr val="bg1"/>
                </a:solidFill>
              </a:rPr>
              <a:t> Lass doch dein Ohr aufmerksam und deine Augen offen sein, dass du auf das Gebet </a:t>
            </a:r>
            <a:r>
              <a:rPr lang="de-DE" i="1" dirty="0">
                <a:solidFill>
                  <a:schemeClr val="bg1"/>
                </a:solidFill>
              </a:rPr>
              <a:t>(Flehen)</a:t>
            </a:r>
            <a:r>
              <a:rPr lang="de-DE" dirty="0">
                <a:solidFill>
                  <a:schemeClr val="bg1"/>
                </a:solidFill>
              </a:rPr>
              <a:t> deines Knechtes hörst, das ich heute, Tag und Nacht, für die Söhne Israel, deine Knechte, vor dir bete (flehe) und mit dem ich die Sünden der Söhne Israel bekenne, die wir gegen dich begangen haben! Auch ich und meines Vaters Haus, wir haben gesündigt.</a:t>
            </a:r>
          </a:p>
          <a:p>
            <a:r>
              <a:rPr lang="de-DE" u="sng" dirty="0">
                <a:solidFill>
                  <a:schemeClr val="bg1"/>
                </a:solidFill>
              </a:rPr>
              <a:t>7</a:t>
            </a:r>
            <a:r>
              <a:rPr lang="de-DE" dirty="0">
                <a:solidFill>
                  <a:schemeClr val="bg1"/>
                </a:solidFill>
              </a:rPr>
              <a:t> Sehr böse haben wir gegen dich gehandelt und haben nicht die Gebote und die Ordnungen und die Rechtsbestimmungen bewahrt, die du deinem Knecht Mose geboten hast.</a:t>
            </a:r>
          </a:p>
          <a:p>
            <a:r>
              <a:rPr lang="de-DE" u="sng" dirty="0">
                <a:solidFill>
                  <a:schemeClr val="bg1"/>
                </a:solidFill>
              </a:rPr>
              <a:t>8</a:t>
            </a:r>
            <a:r>
              <a:rPr lang="de-DE" dirty="0">
                <a:solidFill>
                  <a:schemeClr val="bg1"/>
                </a:solidFill>
              </a:rPr>
              <a:t> Denke doch an das Wort, das du deinem Knecht Mose geboten hast, indem du sprachst: Werdet ihr treulos handeln, dann werde ich euch unter die Völker zerstreuen!</a:t>
            </a:r>
          </a:p>
          <a:p>
            <a:r>
              <a:rPr lang="de-DE" u="sng" dirty="0">
                <a:solidFill>
                  <a:schemeClr val="bg1"/>
                </a:solidFill>
              </a:rPr>
              <a:t>9</a:t>
            </a:r>
            <a:r>
              <a:rPr lang="de-DE" dirty="0">
                <a:solidFill>
                  <a:schemeClr val="bg1"/>
                </a:solidFill>
              </a:rPr>
              <a:t> Kehrt ihr aber zu mir um und bewahrt meine Gebote und tut sie - wenn auch eure Vertriebenen am Ende des Himmels sein sollten, selbst von dort werde ich sie sammeln und sie an den Ort bringen, den ich erwählt habe, um meinen Namen dort wohnen zu lassen!</a:t>
            </a:r>
          </a:p>
          <a:p>
            <a:r>
              <a:rPr lang="de-DE" u="sng" dirty="0">
                <a:solidFill>
                  <a:schemeClr val="bg1"/>
                </a:solidFill>
              </a:rPr>
              <a:t>10</a:t>
            </a:r>
            <a:r>
              <a:rPr lang="de-DE" dirty="0">
                <a:solidFill>
                  <a:schemeClr val="bg1"/>
                </a:solidFill>
              </a:rPr>
              <a:t> Sie sind ja deine Knechte und dein Volk, das du erlöst hast durch deine große Kraft und deine starke Hand.</a:t>
            </a:r>
          </a:p>
          <a:p>
            <a:r>
              <a:rPr lang="de-DE" u="sng" dirty="0">
                <a:solidFill>
                  <a:schemeClr val="bg1"/>
                </a:solidFill>
              </a:rPr>
              <a:t>11</a:t>
            </a:r>
            <a:r>
              <a:rPr lang="de-DE" dirty="0">
                <a:solidFill>
                  <a:schemeClr val="bg1"/>
                </a:solidFill>
              </a:rPr>
              <a:t> Ach, Herr, lass doch dein Ohr aufmerksam sein auf das Gebet </a:t>
            </a:r>
            <a:r>
              <a:rPr lang="de-DE" i="1" dirty="0">
                <a:solidFill>
                  <a:schemeClr val="bg1"/>
                </a:solidFill>
              </a:rPr>
              <a:t>(Flehen)</a:t>
            </a:r>
            <a:r>
              <a:rPr lang="de-DE" dirty="0">
                <a:solidFill>
                  <a:schemeClr val="bg1"/>
                </a:solidFill>
              </a:rPr>
              <a:t> deines Knechtes und auf das Gebet </a:t>
            </a:r>
            <a:r>
              <a:rPr lang="de-DE" i="1" dirty="0">
                <a:solidFill>
                  <a:schemeClr val="bg1"/>
                </a:solidFill>
              </a:rPr>
              <a:t>(Flehen)</a:t>
            </a:r>
            <a:r>
              <a:rPr lang="de-DE" dirty="0">
                <a:solidFill>
                  <a:schemeClr val="bg1"/>
                </a:solidFill>
              </a:rPr>
              <a:t> deiner Knechte, die gewillt sind, deinen Namen zu fürchten! Lass es doch deinem Knecht heute gelingen und gewähre ihm Barmherzigkeit vor diesem Mann! - Ich war nämlich Mundschenk des Königs.</a:t>
            </a:r>
          </a:p>
          <a:p>
            <a:endParaRPr lang="de-DE" dirty="0">
              <a:solidFill>
                <a:schemeClr val="bg1"/>
              </a:solidFill>
            </a:endParaRPr>
          </a:p>
        </p:txBody>
      </p:sp>
      <p:sp>
        <p:nvSpPr>
          <p:cNvPr id="4" name="Rechteck 3">
            <a:extLst>
              <a:ext uri="{FF2B5EF4-FFF2-40B4-BE49-F238E27FC236}">
                <a16:creationId xmlns:a16="http://schemas.microsoft.com/office/drawing/2014/main" id="{3AD067E8-30A3-4169-A2BF-64211CA65A7B}"/>
              </a:ext>
            </a:extLst>
          </p:cNvPr>
          <p:cNvSpPr/>
          <p:nvPr/>
        </p:nvSpPr>
        <p:spPr>
          <a:xfrm rot="16200000">
            <a:off x="-1406611" y="1626291"/>
            <a:ext cx="3749405" cy="707886"/>
          </a:xfrm>
          <a:prstGeom prst="rect">
            <a:avLst/>
          </a:prstGeom>
        </p:spPr>
        <p:txBody>
          <a:bodyPr wrap="square">
            <a:spAutoFit/>
          </a:bodyPr>
          <a:lstStyle/>
          <a:p>
            <a:pPr algn="r"/>
            <a:r>
              <a:rPr lang="de-DE" sz="4000" dirty="0">
                <a:solidFill>
                  <a:schemeClr val="bg1"/>
                </a:solidFill>
              </a:rPr>
              <a:t>Nehemia 1,5-11</a:t>
            </a:r>
          </a:p>
        </p:txBody>
      </p:sp>
    </p:spTree>
    <p:extLst>
      <p:ext uri="{BB962C8B-B14F-4D97-AF65-F5344CB8AC3E}">
        <p14:creationId xmlns:p14="http://schemas.microsoft.com/office/powerpoint/2010/main" val="34248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5" name="Textfeld 24">
            <a:extLst>
              <a:ext uri="{FF2B5EF4-FFF2-40B4-BE49-F238E27FC236}">
                <a16:creationId xmlns:a16="http://schemas.microsoft.com/office/drawing/2014/main" id="{EFEEEBD3-3D25-4C83-9030-ED4A41C80E81}"/>
              </a:ext>
            </a:extLst>
          </p:cNvPr>
          <p:cNvSpPr txBox="1"/>
          <p:nvPr/>
        </p:nvSpPr>
        <p:spPr>
          <a:xfrm rot="2843813">
            <a:off x="7943496" y="1332814"/>
            <a:ext cx="3319409" cy="1077218"/>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glow rad="228600">
              <a:schemeClr val="accent5">
                <a:satMod val="175000"/>
                <a:alpha val="40000"/>
              </a:schemeClr>
            </a:glow>
            <a:outerShdw blurRad="152400" dist="317500" dir="5400000" sx="90000" sy="-19000" rotWithShape="0">
              <a:schemeClr val="tx1">
                <a:alpha val="35000"/>
              </a:schemeClr>
            </a:outerShdw>
          </a:effectLst>
        </p:spPr>
        <p:txBody>
          <a:bodyPr wrap="square" rtlCol="0">
            <a:spAutoFit/>
          </a:bodyPr>
          <a:lstStyle/>
          <a:p>
            <a:pPr algn="ctr"/>
            <a:r>
              <a:rPr lang="de-DE" sz="3200" b="1" dirty="0"/>
              <a:t>GE-BET-HAUS von </a:t>
            </a:r>
          </a:p>
          <a:p>
            <a:pPr algn="ctr"/>
            <a:r>
              <a:rPr lang="de-DE" sz="3200" b="1" dirty="0"/>
              <a:t>NE-HE-MI-A</a:t>
            </a:r>
          </a:p>
        </p:txBody>
      </p:sp>
      <p:cxnSp>
        <p:nvCxnSpPr>
          <p:cNvPr id="33" name="Gerade Verbindung mit Pfeil 32" descr="1 Von HERZEN">
            <a:extLst>
              <a:ext uri="{FF2B5EF4-FFF2-40B4-BE49-F238E27FC236}">
                <a16:creationId xmlns:a16="http://schemas.microsoft.com/office/drawing/2014/main" id="{B135037D-4D30-4E83-9661-07E575CC999B}"/>
              </a:ext>
              <a:ext uri="{C183D7F6-B498-43B3-948B-1728B52AA6E4}">
                <adec:decorative xmlns:adec="http://schemas.microsoft.com/office/drawing/2017/decorative" val="0"/>
              </a:ext>
            </a:extLst>
          </p:cNvPr>
          <p:cNvCxnSpPr>
            <a:cxnSpLocks/>
          </p:cNvCxnSpPr>
          <p:nvPr/>
        </p:nvCxnSpPr>
        <p:spPr>
          <a:xfrm>
            <a:off x="4417288" y="5747709"/>
            <a:ext cx="3600000"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4" name="Gerade Verbindung mit Pfeil 33">
            <a:extLst>
              <a:ext uri="{FF2B5EF4-FFF2-40B4-BE49-F238E27FC236}">
                <a16:creationId xmlns:a16="http://schemas.microsoft.com/office/drawing/2014/main" id="{C216AAA3-DCC5-4F33-A5AC-29C0FFEA9C75}"/>
              </a:ext>
            </a:extLst>
          </p:cNvPr>
          <p:cNvCxnSpPr>
            <a:cxnSpLocks/>
          </p:cNvCxnSpPr>
          <p:nvPr/>
        </p:nvCxnSpPr>
        <p:spPr>
          <a:xfrm flipH="1" flipV="1">
            <a:off x="4417285" y="2147706"/>
            <a:ext cx="3600003" cy="3600003"/>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5" name="Gerade Verbindung mit Pfeil 34">
            <a:extLst>
              <a:ext uri="{FF2B5EF4-FFF2-40B4-BE49-F238E27FC236}">
                <a16:creationId xmlns:a16="http://schemas.microsoft.com/office/drawing/2014/main" id="{8907A4CD-65BA-49A4-8AF2-4281EF6525A1}"/>
              </a:ext>
            </a:extLst>
          </p:cNvPr>
          <p:cNvCxnSpPr>
            <a:cxnSpLocks/>
          </p:cNvCxnSpPr>
          <p:nvPr/>
        </p:nvCxnSpPr>
        <p:spPr>
          <a:xfrm rot="5400000">
            <a:off x="2617288" y="3947709"/>
            <a:ext cx="3600000"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Gerade Verbindung mit Pfeil 35">
            <a:extLst>
              <a:ext uri="{FF2B5EF4-FFF2-40B4-BE49-F238E27FC236}">
                <a16:creationId xmlns:a16="http://schemas.microsoft.com/office/drawing/2014/main" id="{5B718BC7-E92C-428E-A25E-3F9051F82551}"/>
              </a:ext>
            </a:extLst>
          </p:cNvPr>
          <p:cNvCxnSpPr>
            <a:cxnSpLocks/>
          </p:cNvCxnSpPr>
          <p:nvPr/>
        </p:nvCxnSpPr>
        <p:spPr>
          <a:xfrm flipV="1">
            <a:off x="4417287" y="2171770"/>
            <a:ext cx="3575937" cy="3575937"/>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7" name="Gerade Verbindung mit Pfeil 36">
            <a:extLst>
              <a:ext uri="{FF2B5EF4-FFF2-40B4-BE49-F238E27FC236}">
                <a16:creationId xmlns:a16="http://schemas.microsoft.com/office/drawing/2014/main" id="{9D0F5E8C-09F9-4C61-A7C1-B45D3300917F}"/>
              </a:ext>
            </a:extLst>
          </p:cNvPr>
          <p:cNvCxnSpPr>
            <a:cxnSpLocks/>
          </p:cNvCxnSpPr>
          <p:nvPr/>
        </p:nvCxnSpPr>
        <p:spPr>
          <a:xfrm rot="10800000">
            <a:off x="4417286" y="2147709"/>
            <a:ext cx="3600000"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Gerade Verbindung mit Pfeil 37">
            <a:extLst>
              <a:ext uri="{FF2B5EF4-FFF2-40B4-BE49-F238E27FC236}">
                <a16:creationId xmlns:a16="http://schemas.microsoft.com/office/drawing/2014/main" id="{C6470D62-4C77-4899-A2F3-FB41611BB0D5}"/>
              </a:ext>
            </a:extLst>
          </p:cNvPr>
          <p:cNvCxnSpPr>
            <a:cxnSpLocks/>
          </p:cNvCxnSpPr>
          <p:nvPr/>
        </p:nvCxnSpPr>
        <p:spPr>
          <a:xfrm flipV="1">
            <a:off x="4390215" y="324136"/>
            <a:ext cx="1847633" cy="1847633"/>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9" name="Gerade Verbindung mit Pfeil 38">
            <a:extLst>
              <a:ext uri="{FF2B5EF4-FFF2-40B4-BE49-F238E27FC236}">
                <a16:creationId xmlns:a16="http://schemas.microsoft.com/office/drawing/2014/main" id="{61A59F6E-F1D0-4257-B8AF-B7A4A75965DC}"/>
              </a:ext>
            </a:extLst>
          </p:cNvPr>
          <p:cNvCxnSpPr>
            <a:cxnSpLocks/>
          </p:cNvCxnSpPr>
          <p:nvPr/>
        </p:nvCxnSpPr>
        <p:spPr>
          <a:xfrm>
            <a:off x="6237848" y="341193"/>
            <a:ext cx="1806511" cy="1806511"/>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0" name="Gerade Verbindung mit Pfeil 39">
            <a:extLst>
              <a:ext uri="{FF2B5EF4-FFF2-40B4-BE49-F238E27FC236}">
                <a16:creationId xmlns:a16="http://schemas.microsoft.com/office/drawing/2014/main" id="{C520A344-5762-40D8-9098-8D8420CAD265}"/>
              </a:ext>
            </a:extLst>
          </p:cNvPr>
          <p:cNvCxnSpPr>
            <a:cxnSpLocks/>
          </p:cNvCxnSpPr>
          <p:nvPr/>
        </p:nvCxnSpPr>
        <p:spPr>
          <a:xfrm rot="5400000">
            <a:off x="6169160" y="3947709"/>
            <a:ext cx="3600000" cy="0"/>
          </a:xfrm>
          <a:prstGeom prst="straightConnector1">
            <a:avLst/>
          </a:prstGeom>
          <a:ln w="76200"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1" name="Textfeld 40">
            <a:extLst>
              <a:ext uri="{FF2B5EF4-FFF2-40B4-BE49-F238E27FC236}">
                <a16:creationId xmlns:a16="http://schemas.microsoft.com/office/drawing/2014/main" id="{1325F3E5-291C-42DC-BEB0-5D9DBCAA35A0}"/>
              </a:ext>
            </a:extLst>
          </p:cNvPr>
          <p:cNvSpPr txBox="1"/>
          <p:nvPr/>
        </p:nvSpPr>
        <p:spPr>
          <a:xfrm>
            <a:off x="4054257" y="5782213"/>
            <a:ext cx="4238068" cy="984885"/>
          </a:xfrm>
          <a:prstGeom prst="rect">
            <a:avLst/>
          </a:prstGeom>
          <a:solidFill>
            <a:srgbClr val="FF0000">
              <a:alpha val="50000"/>
            </a:srgbClr>
          </a:solidFill>
          <a:effectLst/>
        </p:spPr>
        <p:txBody>
          <a:bodyPr wrap="square" rtlCol="0">
            <a:spAutoFit/>
          </a:bodyPr>
          <a:lstStyle/>
          <a:p>
            <a:pPr algn="ctr"/>
            <a:r>
              <a:rPr lang="de-DE" sz="4000" b="1" dirty="0">
                <a:solidFill>
                  <a:schemeClr val="bg1"/>
                </a:solidFill>
                <a:sym typeface="Webdings" panose="05030102010509060703" pitchFamily="18" charset="2"/>
              </a:rPr>
              <a:t>von</a:t>
            </a:r>
            <a:br>
              <a:rPr lang="de-DE" b="1" dirty="0">
                <a:solidFill>
                  <a:schemeClr val="bg1"/>
                </a:solidFill>
              </a:rPr>
            </a:br>
            <a:endParaRPr lang="de-DE" b="1" dirty="0">
              <a:solidFill>
                <a:schemeClr val="bg1"/>
              </a:solidFill>
            </a:endParaRPr>
          </a:p>
        </p:txBody>
      </p:sp>
      <p:sp>
        <p:nvSpPr>
          <p:cNvPr id="42" name="Rechteck 41">
            <a:extLst>
              <a:ext uri="{FF2B5EF4-FFF2-40B4-BE49-F238E27FC236}">
                <a16:creationId xmlns:a16="http://schemas.microsoft.com/office/drawing/2014/main" id="{832B982D-3A59-47F0-AD2B-B2735752460D}"/>
              </a:ext>
            </a:extLst>
          </p:cNvPr>
          <p:cNvSpPr/>
          <p:nvPr/>
        </p:nvSpPr>
        <p:spPr>
          <a:xfrm rot="2695643">
            <a:off x="5701988" y="4363258"/>
            <a:ext cx="2766060" cy="738664"/>
          </a:xfrm>
          <a:prstGeom prst="rect">
            <a:avLst/>
          </a:prstGeom>
          <a:noFill/>
          <a:effectLst/>
        </p:spPr>
        <p:txBody>
          <a:bodyPr wrap="square">
            <a:spAutoFit/>
          </a:bodyPr>
          <a:lstStyle/>
          <a:p>
            <a:pPr algn="ctr"/>
            <a:r>
              <a:rPr lang="de-DE" sz="2400" b="1" dirty="0">
                <a:solidFill>
                  <a:schemeClr val="bg1"/>
                </a:solidFill>
                <a:latin typeface="Times New Roman" panose="02020603050405020304" pitchFamily="18" charset="0"/>
                <a:cs typeface="Times New Roman" panose="02020603050405020304" pitchFamily="18" charset="0"/>
              </a:rPr>
              <a:t>2</a:t>
            </a:r>
            <a:r>
              <a:rPr lang="de-DE" b="1" dirty="0">
                <a:solidFill>
                  <a:schemeClr val="bg1"/>
                </a:solidFill>
              </a:rPr>
              <a:t>-(</a:t>
            </a:r>
            <a:r>
              <a:rPr lang="de-DE" b="1" i="1" dirty="0">
                <a:solidFill>
                  <a:schemeClr val="bg1"/>
                </a:solidFill>
              </a:rPr>
              <a:t>4)</a:t>
            </a:r>
            <a:br>
              <a:rPr lang="de-DE" b="1" dirty="0">
                <a:solidFill>
                  <a:schemeClr val="bg1"/>
                </a:solidFill>
              </a:rPr>
            </a:br>
            <a:r>
              <a:rPr lang="de-DE" b="1" dirty="0">
                <a:solidFill>
                  <a:schemeClr val="bg1"/>
                </a:solidFill>
              </a:rPr>
              <a:t>Fastend unter Tränen</a:t>
            </a:r>
          </a:p>
        </p:txBody>
      </p:sp>
      <p:sp>
        <p:nvSpPr>
          <p:cNvPr id="43" name="Textfeld 42">
            <a:extLst>
              <a:ext uri="{FF2B5EF4-FFF2-40B4-BE49-F238E27FC236}">
                <a16:creationId xmlns:a16="http://schemas.microsoft.com/office/drawing/2014/main" id="{B0BBA5B9-0DF1-4076-B24F-2746A25C8054}"/>
              </a:ext>
            </a:extLst>
          </p:cNvPr>
          <p:cNvSpPr txBox="1"/>
          <p:nvPr/>
        </p:nvSpPr>
        <p:spPr>
          <a:xfrm rot="5400000">
            <a:off x="3202649" y="3464934"/>
            <a:ext cx="2366010" cy="738664"/>
          </a:xfrm>
          <a:prstGeom prst="rect">
            <a:avLst/>
          </a:prstGeom>
          <a:noFill/>
          <a:effectLst/>
        </p:spPr>
        <p:txBody>
          <a:bodyPr wrap="square" rtlCol="0">
            <a:spAutoFit/>
          </a:bodyPr>
          <a:lstStyle/>
          <a:p>
            <a:pPr algn="ctr"/>
            <a:r>
              <a:rPr lang="de-DE" b="1" dirty="0">
                <a:solidFill>
                  <a:schemeClr val="bg1"/>
                </a:solidFill>
              </a:rPr>
              <a:t>Tag &amp; Nacht</a:t>
            </a:r>
            <a:br>
              <a:rPr lang="de-DE" b="1" dirty="0">
                <a:solidFill>
                  <a:schemeClr val="bg1"/>
                </a:solidFill>
              </a:rPr>
            </a:br>
            <a:r>
              <a:rPr lang="de-DE" sz="2400" b="1" dirty="0">
                <a:solidFill>
                  <a:schemeClr val="bg1"/>
                </a:solidFill>
                <a:latin typeface="Times New Roman" panose="02020603050405020304" pitchFamily="18" charset="0"/>
                <a:cs typeface="Times New Roman" panose="02020603050405020304" pitchFamily="18" charset="0"/>
              </a:rPr>
              <a:t>3</a:t>
            </a:r>
            <a:r>
              <a:rPr lang="de-DE" b="1" dirty="0">
                <a:solidFill>
                  <a:schemeClr val="bg1"/>
                </a:solidFill>
              </a:rPr>
              <a:t>-(</a:t>
            </a:r>
            <a:r>
              <a:rPr lang="de-DE" b="1" i="1" dirty="0">
                <a:solidFill>
                  <a:schemeClr val="bg1"/>
                </a:solidFill>
              </a:rPr>
              <a:t>6)</a:t>
            </a:r>
          </a:p>
        </p:txBody>
      </p:sp>
      <p:sp>
        <p:nvSpPr>
          <p:cNvPr id="44" name="Rechteck 43">
            <a:extLst>
              <a:ext uri="{FF2B5EF4-FFF2-40B4-BE49-F238E27FC236}">
                <a16:creationId xmlns:a16="http://schemas.microsoft.com/office/drawing/2014/main" id="{6EF658CB-7A38-4AB0-9386-DB20F194347D}"/>
              </a:ext>
            </a:extLst>
          </p:cNvPr>
          <p:cNvSpPr/>
          <p:nvPr/>
        </p:nvSpPr>
        <p:spPr>
          <a:xfrm rot="18900000">
            <a:off x="3966684" y="4388224"/>
            <a:ext cx="2766060" cy="738664"/>
          </a:xfrm>
          <a:prstGeom prst="rect">
            <a:avLst/>
          </a:prstGeom>
          <a:noFill/>
          <a:effectLst/>
        </p:spPr>
        <p:txBody>
          <a:bodyPr wrap="square">
            <a:spAutoFit/>
          </a:bodyPr>
          <a:lstStyle/>
          <a:p>
            <a:pPr algn="ctr"/>
            <a:r>
              <a:rPr lang="de-DE" b="1" dirty="0">
                <a:solidFill>
                  <a:schemeClr val="bg1"/>
                </a:solidFill>
                <a:latin typeface="Times New Roman" panose="02020603050405020304" pitchFamily="18" charset="0"/>
                <a:cs typeface="Times New Roman" panose="02020603050405020304" pitchFamily="18" charset="0"/>
              </a:rPr>
              <a:t> </a:t>
            </a:r>
            <a:r>
              <a:rPr lang="de-DE" sz="2400" b="1" dirty="0">
                <a:solidFill>
                  <a:schemeClr val="bg1"/>
                </a:solidFill>
                <a:latin typeface="Times New Roman" panose="02020603050405020304" pitchFamily="18" charset="0"/>
                <a:cs typeface="Times New Roman" panose="02020603050405020304" pitchFamily="18" charset="0"/>
              </a:rPr>
              <a:t>4</a:t>
            </a:r>
            <a:r>
              <a:rPr lang="de-DE" b="1" dirty="0">
                <a:solidFill>
                  <a:schemeClr val="bg1"/>
                </a:solidFill>
              </a:rPr>
              <a:t>-(</a:t>
            </a:r>
            <a:r>
              <a:rPr lang="de-DE" b="1" i="1" dirty="0">
                <a:solidFill>
                  <a:schemeClr val="bg1"/>
                </a:solidFill>
              </a:rPr>
              <a:t>6/7)</a:t>
            </a:r>
            <a:br>
              <a:rPr lang="de-DE" b="1" dirty="0">
                <a:solidFill>
                  <a:schemeClr val="bg1"/>
                </a:solidFill>
              </a:rPr>
            </a:br>
            <a:r>
              <a:rPr lang="de-DE" b="1" dirty="0">
                <a:solidFill>
                  <a:schemeClr val="bg1"/>
                </a:solidFill>
              </a:rPr>
              <a:t>in Demut</a:t>
            </a:r>
          </a:p>
        </p:txBody>
      </p:sp>
      <p:sp>
        <p:nvSpPr>
          <p:cNvPr id="45" name="Textfeld 44">
            <a:extLst>
              <a:ext uri="{FF2B5EF4-FFF2-40B4-BE49-F238E27FC236}">
                <a16:creationId xmlns:a16="http://schemas.microsoft.com/office/drawing/2014/main" id="{B4AA57A1-DEC4-438D-B37F-79C335FC0F42}"/>
              </a:ext>
            </a:extLst>
          </p:cNvPr>
          <p:cNvSpPr txBox="1"/>
          <p:nvPr/>
        </p:nvSpPr>
        <p:spPr>
          <a:xfrm>
            <a:off x="5070402" y="1734609"/>
            <a:ext cx="2366010" cy="738664"/>
          </a:xfrm>
          <a:prstGeom prst="rect">
            <a:avLst/>
          </a:prstGeom>
          <a:noFill/>
          <a:effectLst/>
        </p:spPr>
        <p:txBody>
          <a:bodyPr wrap="square" rtlCol="0">
            <a:spAutoFit/>
          </a:bodyPr>
          <a:lstStyle/>
          <a:p>
            <a:pPr algn="ctr"/>
            <a:r>
              <a:rPr lang="de-DE" sz="2400" b="1" dirty="0">
                <a:solidFill>
                  <a:schemeClr val="bg1"/>
                </a:solidFill>
                <a:latin typeface="Times New Roman" panose="02020603050405020304" pitchFamily="18" charset="0"/>
                <a:cs typeface="Times New Roman" panose="02020603050405020304" pitchFamily="18" charset="0"/>
              </a:rPr>
              <a:t> 5</a:t>
            </a:r>
            <a:r>
              <a:rPr lang="de-DE" b="1" dirty="0">
                <a:solidFill>
                  <a:schemeClr val="bg1"/>
                </a:solidFill>
              </a:rPr>
              <a:t>-</a:t>
            </a:r>
            <a:r>
              <a:rPr lang="de-DE" b="1" i="1" dirty="0">
                <a:solidFill>
                  <a:schemeClr val="bg1"/>
                </a:solidFill>
              </a:rPr>
              <a:t>(6/7)</a:t>
            </a:r>
            <a:br>
              <a:rPr lang="de-DE" b="1" dirty="0">
                <a:solidFill>
                  <a:schemeClr val="bg1"/>
                </a:solidFill>
              </a:rPr>
            </a:br>
            <a:r>
              <a:rPr lang="de-DE" b="1" dirty="0">
                <a:solidFill>
                  <a:schemeClr val="bg1"/>
                </a:solidFill>
              </a:rPr>
              <a:t>Bekennend</a:t>
            </a:r>
          </a:p>
        </p:txBody>
      </p:sp>
      <p:sp>
        <p:nvSpPr>
          <p:cNvPr id="46" name="Textfeld 45">
            <a:extLst>
              <a:ext uri="{FF2B5EF4-FFF2-40B4-BE49-F238E27FC236}">
                <a16:creationId xmlns:a16="http://schemas.microsoft.com/office/drawing/2014/main" id="{1C3795BC-EFE8-4F37-8B3C-FA16A27E5249}"/>
              </a:ext>
            </a:extLst>
          </p:cNvPr>
          <p:cNvSpPr txBox="1"/>
          <p:nvPr/>
        </p:nvSpPr>
        <p:spPr>
          <a:xfrm rot="5400000">
            <a:off x="6823732" y="3498931"/>
            <a:ext cx="2366010" cy="738664"/>
          </a:xfrm>
          <a:prstGeom prst="rect">
            <a:avLst/>
          </a:prstGeom>
          <a:noFill/>
          <a:effectLst/>
        </p:spPr>
        <p:txBody>
          <a:bodyPr wrap="square" rtlCol="0">
            <a:spAutoFit/>
          </a:bodyPr>
          <a:lstStyle/>
          <a:p>
            <a:pPr algn="ctr"/>
            <a:r>
              <a:rPr lang="de-DE" sz="2400" b="1" dirty="0">
                <a:solidFill>
                  <a:schemeClr val="bg1"/>
                </a:solidFill>
                <a:latin typeface="Times New Roman" panose="02020603050405020304" pitchFamily="18" charset="0"/>
                <a:cs typeface="Times New Roman" panose="02020603050405020304" pitchFamily="18" charset="0"/>
              </a:rPr>
              <a:t>8</a:t>
            </a:r>
            <a:r>
              <a:rPr lang="de-DE" b="1" dirty="0">
                <a:solidFill>
                  <a:schemeClr val="bg1"/>
                </a:solidFill>
              </a:rPr>
              <a:t>-(</a:t>
            </a:r>
            <a:r>
              <a:rPr lang="de-DE" b="1" i="1" dirty="0">
                <a:solidFill>
                  <a:schemeClr val="bg1"/>
                </a:solidFill>
              </a:rPr>
              <a:t>11)</a:t>
            </a:r>
            <a:br>
              <a:rPr lang="de-DE" b="1" dirty="0">
                <a:solidFill>
                  <a:schemeClr val="bg1"/>
                </a:solidFill>
              </a:rPr>
            </a:br>
            <a:r>
              <a:rPr lang="de-DE" b="1" dirty="0">
                <a:solidFill>
                  <a:schemeClr val="bg1"/>
                </a:solidFill>
              </a:rPr>
              <a:t>in Unterordnung</a:t>
            </a:r>
          </a:p>
        </p:txBody>
      </p:sp>
      <p:sp>
        <p:nvSpPr>
          <p:cNvPr id="47" name="Rechteck 46">
            <a:extLst>
              <a:ext uri="{FF2B5EF4-FFF2-40B4-BE49-F238E27FC236}">
                <a16:creationId xmlns:a16="http://schemas.microsoft.com/office/drawing/2014/main" id="{4247A61C-732D-4A01-B74B-E33B122CBAD6}"/>
              </a:ext>
            </a:extLst>
          </p:cNvPr>
          <p:cNvSpPr/>
          <p:nvPr/>
        </p:nvSpPr>
        <p:spPr>
          <a:xfrm rot="18917220">
            <a:off x="3970467" y="826092"/>
            <a:ext cx="2766060" cy="1015663"/>
          </a:xfrm>
          <a:prstGeom prst="rect">
            <a:avLst/>
          </a:prstGeom>
          <a:noFill/>
          <a:effectLst/>
        </p:spPr>
        <p:txBody>
          <a:bodyPr wrap="square">
            <a:spAutoFit/>
          </a:bodyPr>
          <a:lstStyle/>
          <a:p>
            <a:pPr algn="ctr"/>
            <a:r>
              <a:rPr lang="de-DE" sz="2400" b="1" dirty="0">
                <a:solidFill>
                  <a:schemeClr val="bg1"/>
                </a:solidFill>
                <a:latin typeface="Times New Roman" panose="02020603050405020304" pitchFamily="18" charset="0"/>
                <a:cs typeface="Times New Roman" panose="02020603050405020304" pitchFamily="18" charset="0"/>
              </a:rPr>
              <a:t>6</a:t>
            </a:r>
            <a:r>
              <a:rPr lang="de-DE" b="1" dirty="0">
                <a:solidFill>
                  <a:schemeClr val="bg1"/>
                </a:solidFill>
              </a:rPr>
              <a:t>-(</a:t>
            </a:r>
            <a:r>
              <a:rPr lang="de-DE" b="1" i="1" dirty="0">
                <a:solidFill>
                  <a:schemeClr val="bg1"/>
                </a:solidFill>
              </a:rPr>
              <a:t>8/9)</a:t>
            </a:r>
            <a:br>
              <a:rPr lang="de-DE" b="1" dirty="0">
                <a:solidFill>
                  <a:schemeClr val="bg1"/>
                </a:solidFill>
              </a:rPr>
            </a:br>
            <a:r>
              <a:rPr lang="de-DE" b="1" dirty="0">
                <a:solidFill>
                  <a:schemeClr val="bg1"/>
                </a:solidFill>
              </a:rPr>
              <a:t>Vertrauend </a:t>
            </a:r>
            <a:br>
              <a:rPr lang="de-DE" b="1" dirty="0">
                <a:solidFill>
                  <a:schemeClr val="bg1"/>
                </a:solidFill>
              </a:rPr>
            </a:br>
            <a:r>
              <a:rPr lang="de-DE" b="1" dirty="0">
                <a:solidFill>
                  <a:schemeClr val="bg1"/>
                </a:solidFill>
              </a:rPr>
              <a:t>auf Versprechen</a:t>
            </a:r>
          </a:p>
        </p:txBody>
      </p:sp>
      <p:sp>
        <p:nvSpPr>
          <p:cNvPr id="48" name="Rechteck 47">
            <a:extLst>
              <a:ext uri="{FF2B5EF4-FFF2-40B4-BE49-F238E27FC236}">
                <a16:creationId xmlns:a16="http://schemas.microsoft.com/office/drawing/2014/main" id="{561B3F6D-ADE1-4361-806C-717B52C0EDD2}"/>
              </a:ext>
            </a:extLst>
          </p:cNvPr>
          <p:cNvSpPr/>
          <p:nvPr/>
        </p:nvSpPr>
        <p:spPr>
          <a:xfrm rot="2695643">
            <a:off x="5759646" y="850764"/>
            <a:ext cx="2766060" cy="1015663"/>
          </a:xfrm>
          <a:prstGeom prst="rect">
            <a:avLst/>
          </a:prstGeom>
          <a:noFill/>
          <a:effectLst/>
        </p:spPr>
        <p:txBody>
          <a:bodyPr wrap="square">
            <a:spAutoFit/>
          </a:bodyPr>
          <a:lstStyle/>
          <a:p>
            <a:pPr algn="ctr"/>
            <a:r>
              <a:rPr lang="de-DE" sz="2400" b="1" dirty="0">
                <a:solidFill>
                  <a:schemeClr val="bg1"/>
                </a:solidFill>
                <a:latin typeface="Times New Roman" panose="02020603050405020304" pitchFamily="18" charset="0"/>
                <a:cs typeface="Times New Roman" panose="02020603050405020304" pitchFamily="18" charset="0"/>
              </a:rPr>
              <a:t>7</a:t>
            </a:r>
            <a:r>
              <a:rPr lang="de-DE" b="1" dirty="0">
                <a:solidFill>
                  <a:schemeClr val="bg1"/>
                </a:solidFill>
              </a:rPr>
              <a:t>-(8/</a:t>
            </a:r>
            <a:r>
              <a:rPr lang="de-DE" b="1" i="1" dirty="0">
                <a:solidFill>
                  <a:schemeClr val="bg1"/>
                </a:solidFill>
              </a:rPr>
              <a:t>9)</a:t>
            </a:r>
            <a:br>
              <a:rPr lang="de-DE" b="1" dirty="0">
                <a:solidFill>
                  <a:schemeClr val="bg1"/>
                </a:solidFill>
              </a:rPr>
            </a:br>
            <a:r>
              <a:rPr lang="de-DE" b="1" dirty="0">
                <a:solidFill>
                  <a:schemeClr val="bg1"/>
                </a:solidFill>
              </a:rPr>
              <a:t>Glaubend im </a:t>
            </a:r>
            <a:br>
              <a:rPr lang="de-DE" b="1" dirty="0">
                <a:solidFill>
                  <a:schemeClr val="bg1"/>
                </a:solidFill>
              </a:rPr>
            </a:br>
            <a:r>
              <a:rPr lang="de-DE" b="1" dirty="0">
                <a:solidFill>
                  <a:schemeClr val="bg1"/>
                </a:solidFill>
              </a:rPr>
              <a:t>Wort verankert</a:t>
            </a:r>
          </a:p>
        </p:txBody>
      </p:sp>
      <p:sp>
        <p:nvSpPr>
          <p:cNvPr id="49" name="Textfeld 48">
            <a:extLst>
              <a:ext uri="{FF2B5EF4-FFF2-40B4-BE49-F238E27FC236}">
                <a16:creationId xmlns:a16="http://schemas.microsoft.com/office/drawing/2014/main" id="{7DDBC8EF-597D-4FF7-8003-48775227AC82}"/>
              </a:ext>
            </a:extLst>
          </p:cNvPr>
          <p:cNvSpPr txBox="1"/>
          <p:nvPr/>
        </p:nvSpPr>
        <p:spPr>
          <a:xfrm>
            <a:off x="4444358" y="5344559"/>
            <a:ext cx="3548865" cy="461665"/>
          </a:xfrm>
          <a:prstGeom prst="rect">
            <a:avLst/>
          </a:prstGeom>
          <a:noFill/>
          <a:effectLst/>
        </p:spPr>
        <p:txBody>
          <a:bodyPr wrap="square" rtlCol="0">
            <a:spAutoFit/>
          </a:bodyPr>
          <a:lstStyle/>
          <a:p>
            <a:pPr algn="ctr"/>
            <a:r>
              <a:rPr lang="de-DE" sz="2400" b="1" dirty="0">
                <a:solidFill>
                  <a:schemeClr val="bg1"/>
                </a:solidFill>
                <a:latin typeface="Times New Roman" panose="02020603050405020304" pitchFamily="18" charset="0"/>
                <a:cs typeface="Times New Roman" panose="02020603050405020304" pitchFamily="18" charset="0"/>
              </a:rPr>
              <a:t>1</a:t>
            </a:r>
            <a:r>
              <a:rPr lang="de-DE" b="1" dirty="0">
                <a:solidFill>
                  <a:schemeClr val="bg1"/>
                </a:solidFill>
              </a:rPr>
              <a:t>-(</a:t>
            </a:r>
            <a:r>
              <a:rPr lang="de-DE" b="1" i="1" dirty="0">
                <a:solidFill>
                  <a:schemeClr val="bg1"/>
                </a:solidFill>
              </a:rPr>
              <a:t>5)</a:t>
            </a:r>
          </a:p>
        </p:txBody>
      </p:sp>
      <p:pic>
        <p:nvPicPr>
          <p:cNvPr id="1026" name="Picture 2" descr="CHRISTLICHE VERSAMMLUNG SINDELFINGEN">
            <a:extLst>
              <a:ext uri="{FF2B5EF4-FFF2-40B4-BE49-F238E27FC236}">
                <a16:creationId xmlns:a16="http://schemas.microsoft.com/office/drawing/2014/main" id="{615F8B12-A1F1-4B2F-823A-499A28BC2F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1259" y="5518708"/>
            <a:ext cx="1817542" cy="786134"/>
          </a:xfrm>
          <a:prstGeom prst="rect">
            <a:avLst/>
          </a:prstGeom>
          <a:noFill/>
          <a:extLst>
            <a:ext uri="{909E8E84-426E-40DD-AFC4-6F175D3DCCD1}">
              <a14:hiddenFill xmlns:a14="http://schemas.microsoft.com/office/drawing/2010/main">
                <a:solidFill>
                  <a:srgbClr val="FFFFFF"/>
                </a:solidFill>
              </a14:hiddenFill>
            </a:ext>
          </a:extLst>
        </p:spPr>
      </p:pic>
      <p:sp>
        <p:nvSpPr>
          <p:cNvPr id="21" name="Textfeld 20">
            <a:extLst>
              <a:ext uri="{FF2B5EF4-FFF2-40B4-BE49-F238E27FC236}">
                <a16:creationId xmlns:a16="http://schemas.microsoft.com/office/drawing/2014/main" id="{79C15944-9B86-49F3-A127-F7D430AE263D}"/>
              </a:ext>
            </a:extLst>
          </p:cNvPr>
          <p:cNvSpPr txBox="1"/>
          <p:nvPr/>
        </p:nvSpPr>
        <p:spPr>
          <a:xfrm rot="19084973">
            <a:off x="1135290" y="1237970"/>
            <a:ext cx="3358078" cy="1077218"/>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glow rad="228600">
              <a:schemeClr val="accent5">
                <a:satMod val="175000"/>
                <a:alpha val="40000"/>
              </a:schemeClr>
            </a:glow>
            <a:outerShdw blurRad="152400" dist="317500" dir="5400000" sx="90000" sy="-19000" rotWithShape="0">
              <a:schemeClr val="tx1">
                <a:alpha val="35000"/>
              </a:schemeClr>
            </a:outerShdw>
          </a:effectLst>
        </p:spPr>
        <p:txBody>
          <a:bodyPr wrap="square" rtlCol="0">
            <a:spAutoFit/>
          </a:bodyPr>
          <a:lstStyle/>
          <a:p>
            <a:pPr algn="ctr"/>
            <a:r>
              <a:rPr lang="de-DE" sz="3200" b="1" dirty="0"/>
              <a:t>NE-HE-MI-As</a:t>
            </a:r>
          </a:p>
          <a:p>
            <a:pPr algn="ctr"/>
            <a:r>
              <a:rPr lang="de-DE" sz="3200" b="1" dirty="0"/>
              <a:t>GE-BETs-SCHE-MA</a:t>
            </a:r>
          </a:p>
        </p:txBody>
      </p:sp>
    </p:spTree>
    <p:extLst>
      <p:ext uri="{BB962C8B-B14F-4D97-AF65-F5344CB8AC3E}">
        <p14:creationId xmlns:p14="http://schemas.microsoft.com/office/powerpoint/2010/main" val="264713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par>
                                <p:cTn id="8" presetID="5" presetClass="entr" presetSubtype="1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checkerboard(across)">
                                      <p:cBhvr>
                                        <p:cTn id="10" dur="500"/>
                                        <p:tgtEl>
                                          <p:spTgt spid="34"/>
                                        </p:tgtEl>
                                      </p:cBhvr>
                                    </p:animEffect>
                                  </p:childTnLst>
                                </p:cTn>
                              </p:par>
                              <p:par>
                                <p:cTn id="11" presetID="5" presetClass="entr" presetSubtype="10"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checkerboard(across)">
                                      <p:cBhvr>
                                        <p:cTn id="13" dur="500"/>
                                        <p:tgtEl>
                                          <p:spTgt spid="35"/>
                                        </p:tgtEl>
                                      </p:cBhvr>
                                    </p:animEffect>
                                  </p:childTnLst>
                                </p:cTn>
                              </p:par>
                              <p:par>
                                <p:cTn id="14" presetID="5" presetClass="entr" presetSubtype="10" fill="hold"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checkerboard(across)">
                                      <p:cBhvr>
                                        <p:cTn id="16" dur="500"/>
                                        <p:tgtEl>
                                          <p:spTgt spid="36"/>
                                        </p:tgtEl>
                                      </p:cBhvr>
                                    </p:animEffect>
                                  </p:childTnLst>
                                </p:cTn>
                              </p:par>
                              <p:par>
                                <p:cTn id="17" presetID="5" presetClass="entr" presetSubtype="1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checkerboard(across)">
                                      <p:cBhvr>
                                        <p:cTn id="19" dur="500"/>
                                        <p:tgtEl>
                                          <p:spTgt spid="37"/>
                                        </p:tgtEl>
                                      </p:cBhvr>
                                    </p:animEffect>
                                  </p:childTnLst>
                                </p:cTn>
                              </p:par>
                              <p:par>
                                <p:cTn id="20" presetID="5" presetClass="entr" presetSubtype="1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checkerboard(across)">
                                      <p:cBhvr>
                                        <p:cTn id="22" dur="500"/>
                                        <p:tgtEl>
                                          <p:spTgt spid="38"/>
                                        </p:tgtEl>
                                      </p:cBhvr>
                                    </p:animEffect>
                                  </p:childTnLst>
                                </p:cTn>
                              </p:par>
                              <p:par>
                                <p:cTn id="23" presetID="5" presetClass="entr" presetSubtype="10" fill="hold"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checkerboard(across)">
                                      <p:cBhvr>
                                        <p:cTn id="25" dur="500"/>
                                        <p:tgtEl>
                                          <p:spTgt spid="39"/>
                                        </p:tgtEl>
                                      </p:cBhvr>
                                    </p:animEffect>
                                  </p:childTnLst>
                                </p:cTn>
                              </p:par>
                              <p:par>
                                <p:cTn id="26" presetID="5" presetClass="entr" presetSubtype="1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checkerboard(across)">
                                      <p:cBhvr>
                                        <p:cTn id="28" dur="500"/>
                                        <p:tgtEl>
                                          <p:spTgt spid="40"/>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checkerboard(across)">
                                      <p:cBhvr>
                                        <p:cTn id="33" dur="500"/>
                                        <p:tgtEl>
                                          <p:spTgt spid="41"/>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checkerboard(across)">
                                      <p:cBhvr>
                                        <p:cTn id="36" dur="500"/>
                                        <p:tgtEl>
                                          <p:spTgt spid="49"/>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checkerboard(across)">
                                      <p:cBhvr>
                                        <p:cTn id="41" dur="500"/>
                                        <p:tgtEl>
                                          <p:spTgt spid="42"/>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checkerboard(across)">
                                      <p:cBhvr>
                                        <p:cTn id="46" dur="500"/>
                                        <p:tgtEl>
                                          <p:spTgt spid="43"/>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checkerboard(across)">
                                      <p:cBhvr>
                                        <p:cTn id="51" dur="500"/>
                                        <p:tgtEl>
                                          <p:spTgt spid="44"/>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checkerboard(across)">
                                      <p:cBhvr>
                                        <p:cTn id="54" dur="500"/>
                                        <p:tgtEl>
                                          <p:spTgt spid="45"/>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checkerboard(across)">
                                      <p:cBhvr>
                                        <p:cTn id="59" dur="500"/>
                                        <p:tgtEl>
                                          <p:spTgt spid="47"/>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checkerboard(across)">
                                      <p:cBhvr>
                                        <p:cTn id="64" dur="500"/>
                                        <p:tgtEl>
                                          <p:spTgt spid="48"/>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checkerboard(across)">
                                      <p:cBhvr>
                                        <p:cTn id="6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p:bldP spid="43" grpId="0"/>
      <p:bldP spid="44" grpId="0"/>
      <p:bldP spid="45" grpId="0"/>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A3D75F1-A12F-47B4-848F-534AD9ABB01E}"/>
              </a:ext>
            </a:extLst>
          </p:cNvPr>
          <p:cNvSpPr>
            <a:spLocks noGrp="1"/>
          </p:cNvSpPr>
          <p:nvPr>
            <p:ph idx="1"/>
          </p:nvPr>
        </p:nvSpPr>
        <p:spPr>
          <a:xfrm>
            <a:off x="838200" y="92052"/>
            <a:ext cx="10515600" cy="5847179"/>
          </a:xfrm>
        </p:spPr>
        <p:txBody>
          <a:bodyPr>
            <a:normAutofit fontScale="62500" lnSpcReduction="20000"/>
          </a:bodyPr>
          <a:lstStyle/>
          <a:p>
            <a:r>
              <a:rPr lang="de-DE" dirty="0">
                <a:solidFill>
                  <a:schemeClr val="bg1"/>
                </a:solidFill>
              </a:rPr>
              <a:t>1 Woher kommen</a:t>
            </a:r>
            <a:r>
              <a:rPr lang="de-DE" b="1" dirty="0">
                <a:solidFill>
                  <a:schemeClr val="bg1"/>
                </a:solidFill>
              </a:rPr>
              <a:t> Kriege und woher Streitigkeiten</a:t>
            </a:r>
            <a:r>
              <a:rPr lang="de-DE" dirty="0">
                <a:solidFill>
                  <a:schemeClr val="bg1"/>
                </a:solidFill>
              </a:rPr>
              <a:t> unter euch? Nicht daher: aus euren </a:t>
            </a:r>
            <a:r>
              <a:rPr lang="de-DE" b="1" dirty="0">
                <a:solidFill>
                  <a:schemeClr val="bg1"/>
                </a:solidFill>
              </a:rPr>
              <a:t>Lüsten</a:t>
            </a:r>
            <a:r>
              <a:rPr lang="de-DE" dirty="0">
                <a:solidFill>
                  <a:schemeClr val="bg1"/>
                </a:solidFill>
              </a:rPr>
              <a:t>, die in euren Gliedern streiten?</a:t>
            </a:r>
          </a:p>
          <a:p>
            <a:r>
              <a:rPr lang="de-DE" dirty="0">
                <a:solidFill>
                  <a:schemeClr val="bg1"/>
                </a:solidFill>
              </a:rPr>
              <a:t>2 Ihr begehrt und habt nichts1; ihr tötet und neidet und könnt nichts erlangen; ihr streitet und führt </a:t>
            </a:r>
            <a:r>
              <a:rPr lang="de-DE" b="1" dirty="0">
                <a:solidFill>
                  <a:schemeClr val="bg1"/>
                </a:solidFill>
              </a:rPr>
              <a:t>Krieg</a:t>
            </a:r>
            <a:r>
              <a:rPr lang="de-DE" dirty="0">
                <a:solidFill>
                  <a:schemeClr val="bg1"/>
                </a:solidFill>
              </a:rPr>
              <a:t>. </a:t>
            </a:r>
            <a:r>
              <a:rPr lang="de-DE" b="1" dirty="0">
                <a:solidFill>
                  <a:schemeClr val="bg1"/>
                </a:solidFill>
              </a:rPr>
              <a:t>Ihr habt nichts, weil ihr nicht bittet;</a:t>
            </a:r>
          </a:p>
          <a:p>
            <a:r>
              <a:rPr lang="de-DE" dirty="0">
                <a:solidFill>
                  <a:schemeClr val="bg1"/>
                </a:solidFill>
              </a:rPr>
              <a:t>3 ihr bittet und empfangt nichts, weil ihr </a:t>
            </a:r>
            <a:r>
              <a:rPr lang="de-DE" b="1" dirty="0">
                <a:solidFill>
                  <a:schemeClr val="bg1"/>
                </a:solidFill>
              </a:rPr>
              <a:t>übel </a:t>
            </a:r>
            <a:r>
              <a:rPr lang="de-DE" dirty="0">
                <a:solidFill>
                  <a:schemeClr val="bg1"/>
                </a:solidFill>
              </a:rPr>
              <a:t>bittet, um es in </a:t>
            </a:r>
            <a:r>
              <a:rPr lang="de-DE" b="1" dirty="0">
                <a:solidFill>
                  <a:schemeClr val="bg1"/>
                </a:solidFill>
              </a:rPr>
              <a:t>euren Lüsten </a:t>
            </a:r>
            <a:r>
              <a:rPr lang="de-DE" dirty="0">
                <a:solidFill>
                  <a:schemeClr val="bg1"/>
                </a:solidFill>
              </a:rPr>
              <a:t>zu vergeuden.</a:t>
            </a:r>
          </a:p>
          <a:p>
            <a:r>
              <a:rPr lang="de-DE" dirty="0">
                <a:solidFill>
                  <a:schemeClr val="bg1"/>
                </a:solidFill>
              </a:rPr>
              <a:t>4 Ihr Ehebrecherinnen, wisst ihr nicht, dass die </a:t>
            </a:r>
            <a:r>
              <a:rPr lang="de-DE" b="1" dirty="0">
                <a:solidFill>
                  <a:schemeClr val="bg1"/>
                </a:solidFill>
              </a:rPr>
              <a:t>Freundschaft</a:t>
            </a:r>
            <a:r>
              <a:rPr lang="de-DE" dirty="0">
                <a:solidFill>
                  <a:schemeClr val="bg1"/>
                </a:solidFill>
              </a:rPr>
              <a:t> </a:t>
            </a:r>
            <a:r>
              <a:rPr lang="de-DE" b="1" dirty="0">
                <a:solidFill>
                  <a:schemeClr val="bg1"/>
                </a:solidFill>
              </a:rPr>
              <a:t>der Welt </a:t>
            </a:r>
            <a:r>
              <a:rPr lang="de-DE" dirty="0">
                <a:solidFill>
                  <a:schemeClr val="bg1"/>
                </a:solidFill>
              </a:rPr>
              <a:t>Feindschaft gegen Gott ist? Wer nun ein Freund der Welt sein will, erweist sich als Feind Gottes.</a:t>
            </a:r>
          </a:p>
          <a:p>
            <a:r>
              <a:rPr lang="de-DE" dirty="0">
                <a:solidFill>
                  <a:schemeClr val="bg1"/>
                </a:solidFill>
              </a:rPr>
              <a:t>5 Oder meint ihr, dass die Schrift umsonst rede: "Eifersüchtig sehnt er sich nach dem Geist, den er in uns wohnen ließ5"?</a:t>
            </a:r>
          </a:p>
          <a:p>
            <a:r>
              <a:rPr lang="de-DE" dirty="0">
                <a:solidFill>
                  <a:schemeClr val="bg1"/>
                </a:solidFill>
              </a:rPr>
              <a:t>6 Er gibt aber desto größere </a:t>
            </a:r>
            <a:r>
              <a:rPr lang="de-DE" b="1" dirty="0">
                <a:solidFill>
                  <a:schemeClr val="bg1"/>
                </a:solidFill>
              </a:rPr>
              <a:t>Gnade</a:t>
            </a:r>
            <a:r>
              <a:rPr lang="de-DE" dirty="0">
                <a:solidFill>
                  <a:schemeClr val="bg1"/>
                </a:solidFill>
              </a:rPr>
              <a:t>. Deshalb spricht er: "Gott widersteht den Hochmütigen, den </a:t>
            </a:r>
            <a:r>
              <a:rPr lang="de-DE" b="1" dirty="0">
                <a:solidFill>
                  <a:schemeClr val="bg1"/>
                </a:solidFill>
              </a:rPr>
              <a:t>Demütigen aber gibt er Gnade</a:t>
            </a:r>
            <a:r>
              <a:rPr lang="de-DE" dirty="0">
                <a:solidFill>
                  <a:schemeClr val="bg1"/>
                </a:solidFill>
              </a:rPr>
              <a:t>."</a:t>
            </a:r>
          </a:p>
          <a:p>
            <a:r>
              <a:rPr lang="de-DE" dirty="0">
                <a:solidFill>
                  <a:schemeClr val="bg1"/>
                </a:solidFill>
              </a:rPr>
              <a:t>7 </a:t>
            </a:r>
            <a:r>
              <a:rPr lang="de-DE" b="1" dirty="0">
                <a:solidFill>
                  <a:schemeClr val="bg1"/>
                </a:solidFill>
              </a:rPr>
              <a:t>Unterwerft </a:t>
            </a:r>
            <a:r>
              <a:rPr lang="de-DE" dirty="0">
                <a:solidFill>
                  <a:schemeClr val="bg1"/>
                </a:solidFill>
              </a:rPr>
              <a:t>euch nun Gott! Widersteht aber dem Teufel! Und er wird von euch fliehen.</a:t>
            </a:r>
          </a:p>
          <a:p>
            <a:r>
              <a:rPr lang="de-DE" dirty="0">
                <a:solidFill>
                  <a:schemeClr val="bg1"/>
                </a:solidFill>
              </a:rPr>
              <a:t>8 </a:t>
            </a:r>
            <a:r>
              <a:rPr lang="de-DE" b="1" dirty="0">
                <a:solidFill>
                  <a:schemeClr val="bg1"/>
                </a:solidFill>
              </a:rPr>
              <a:t>Naht </a:t>
            </a:r>
            <a:r>
              <a:rPr lang="de-DE" dirty="0">
                <a:solidFill>
                  <a:schemeClr val="bg1"/>
                </a:solidFill>
              </a:rPr>
              <a:t>euch Gott! Und er wird sich euch nahen. </a:t>
            </a:r>
            <a:r>
              <a:rPr lang="de-DE" b="1" dirty="0">
                <a:solidFill>
                  <a:schemeClr val="bg1"/>
                </a:solidFill>
              </a:rPr>
              <a:t>Säubert die Hände</a:t>
            </a:r>
            <a:r>
              <a:rPr lang="de-DE" dirty="0">
                <a:solidFill>
                  <a:schemeClr val="bg1"/>
                </a:solidFill>
              </a:rPr>
              <a:t>, ihr Sünder, und </a:t>
            </a:r>
            <a:r>
              <a:rPr lang="de-DE" b="1" dirty="0">
                <a:solidFill>
                  <a:schemeClr val="bg1"/>
                </a:solidFill>
              </a:rPr>
              <a:t>reinigt die Herzen</a:t>
            </a:r>
            <a:r>
              <a:rPr lang="de-DE" dirty="0">
                <a:solidFill>
                  <a:schemeClr val="bg1"/>
                </a:solidFill>
              </a:rPr>
              <a:t>, ihr Wankelmütigen7!</a:t>
            </a:r>
          </a:p>
          <a:p>
            <a:r>
              <a:rPr lang="de-DE" dirty="0">
                <a:solidFill>
                  <a:schemeClr val="bg1"/>
                </a:solidFill>
              </a:rPr>
              <a:t>9 Fühlt euer Elend und </a:t>
            </a:r>
            <a:r>
              <a:rPr lang="de-DE" b="1" dirty="0">
                <a:solidFill>
                  <a:schemeClr val="bg1"/>
                </a:solidFill>
              </a:rPr>
              <a:t>trauert und weint</a:t>
            </a:r>
            <a:r>
              <a:rPr lang="de-DE" dirty="0">
                <a:solidFill>
                  <a:schemeClr val="bg1"/>
                </a:solidFill>
              </a:rPr>
              <a:t>; euer Lachen verwandle sich in Traurigkeit und eure Freude in </a:t>
            </a:r>
            <a:r>
              <a:rPr lang="de-DE" b="1" dirty="0">
                <a:solidFill>
                  <a:schemeClr val="bg1"/>
                </a:solidFill>
              </a:rPr>
              <a:t>Niedergeschlagenheit</a:t>
            </a:r>
            <a:r>
              <a:rPr lang="de-DE" dirty="0">
                <a:solidFill>
                  <a:schemeClr val="bg1"/>
                </a:solidFill>
              </a:rPr>
              <a:t>!</a:t>
            </a:r>
          </a:p>
          <a:p>
            <a:r>
              <a:rPr lang="de-DE" b="1" dirty="0">
                <a:solidFill>
                  <a:schemeClr val="bg1"/>
                </a:solidFill>
                <a:highlight>
                  <a:srgbClr val="FF00FF"/>
                </a:highlight>
              </a:rPr>
              <a:t>10 Demütigt euch vor dem Herrn! Und er wird euch erhöhen.</a:t>
            </a:r>
          </a:p>
          <a:p>
            <a:r>
              <a:rPr lang="de-DE" dirty="0">
                <a:solidFill>
                  <a:schemeClr val="bg1"/>
                </a:solidFill>
              </a:rPr>
              <a:t>11</a:t>
            </a:r>
            <a:r>
              <a:rPr lang="de-DE" b="1" dirty="0">
                <a:solidFill>
                  <a:schemeClr val="bg1"/>
                </a:solidFill>
              </a:rPr>
              <a:t> Redet nicht schlecht übereinander,</a:t>
            </a:r>
            <a:r>
              <a:rPr lang="de-DE" dirty="0">
                <a:solidFill>
                  <a:schemeClr val="bg1"/>
                </a:solidFill>
              </a:rPr>
              <a:t> Brüder! Wer über einen Bruder schlecht redet oder seinen Bruder richtet, redet schlecht über das Gesetz und richtet das Gesetz. Wenn du aber das Gesetz richtest, so bist du nicht ein Täter des Gesetzes, sondern ein Richter.</a:t>
            </a:r>
          </a:p>
          <a:p>
            <a:r>
              <a:rPr lang="de-DE" dirty="0">
                <a:solidFill>
                  <a:schemeClr val="bg1"/>
                </a:solidFill>
              </a:rPr>
              <a:t>12 Einer ist Gesetzgeber und Richter, der zu retten und zu verderben vermag. Du aber, wer bist du, der du den Nächsten richtest?</a:t>
            </a:r>
          </a:p>
        </p:txBody>
      </p:sp>
      <p:sp>
        <p:nvSpPr>
          <p:cNvPr id="4" name="Rechteck 3">
            <a:extLst>
              <a:ext uri="{FF2B5EF4-FFF2-40B4-BE49-F238E27FC236}">
                <a16:creationId xmlns:a16="http://schemas.microsoft.com/office/drawing/2014/main" id="{3AD067E8-30A3-4169-A2BF-64211CA65A7B}"/>
              </a:ext>
            </a:extLst>
          </p:cNvPr>
          <p:cNvSpPr/>
          <p:nvPr/>
        </p:nvSpPr>
        <p:spPr>
          <a:xfrm rot="16200000">
            <a:off x="-1406611" y="1626291"/>
            <a:ext cx="3749405" cy="707886"/>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sz="4000" b="0" i="0" u="none" strike="noStrike" kern="1200" cap="none" spc="0" normalizeH="0" baseline="0" noProof="0" dirty="0">
                <a:ln>
                  <a:noFill/>
                </a:ln>
                <a:solidFill>
                  <a:prstClr val="white"/>
                </a:solidFill>
                <a:effectLst/>
                <a:uLnTx/>
                <a:uFillTx/>
                <a:latin typeface="Calibri" panose="020F0502020204030204"/>
                <a:ea typeface="+mn-ea"/>
                <a:cs typeface="+mn-cs"/>
              </a:rPr>
              <a:t>Jakobus 4,1-12</a:t>
            </a:r>
          </a:p>
        </p:txBody>
      </p:sp>
    </p:spTree>
    <p:extLst>
      <p:ext uri="{BB962C8B-B14F-4D97-AF65-F5344CB8AC3E}">
        <p14:creationId xmlns:p14="http://schemas.microsoft.com/office/powerpoint/2010/main" val="407278012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Breitbild</PresentationFormat>
  <Paragraphs>34</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Calibri Light</vt:lpstr>
      <vt:lpstr>Times New Roman</vt:lpstr>
      <vt:lpstr>Webdings</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SÄMI</dc:creator>
  <cp:lastModifiedBy>SÄMI</cp:lastModifiedBy>
  <cp:revision>29</cp:revision>
  <dcterms:created xsi:type="dcterms:W3CDTF">2018-08-05T19:16:00Z</dcterms:created>
  <dcterms:modified xsi:type="dcterms:W3CDTF">2018-08-11T17:21:30Z</dcterms:modified>
</cp:coreProperties>
</file>